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2" r:id="rId5"/>
    <p:sldId id="304" r:id="rId6"/>
    <p:sldId id="276" r:id="rId7"/>
    <p:sldId id="305" r:id="rId8"/>
    <p:sldId id="298" r:id="rId9"/>
    <p:sldId id="299" r:id="rId10"/>
    <p:sldId id="300" r:id="rId11"/>
    <p:sldId id="301" r:id="rId12"/>
    <p:sldId id="302" r:id="rId13"/>
    <p:sldId id="303" r:id="rId14"/>
    <p:sldId id="288" r:id="rId15"/>
    <p:sldId id="28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1560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CB086-22D9-0E2E-DBDA-1AC8E22A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ACFAD9-2B77-CD70-D679-360FB3711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6B333-06E6-DE13-8F75-C654A15EF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52744-D7B8-E1C8-1504-2222D8888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35163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D4CB8-979E-D1A9-7E7A-4A2A8FAF5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721676-CC23-3E46-9922-8C00BF5E4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4D838-77CC-6DB3-1DAE-72EEF7E58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FE4C-19DE-83DB-47D8-073EB58F9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7141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D077-2676-EAB2-DACF-BD0A0FD77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17A65-48E6-6DDE-D739-121EB7FC1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34E44-3847-27F5-A260-D14A22284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96446-4DF7-BD0F-1F03-4C4235E30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910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8F1C4-8B7B-1036-0997-646BF00BC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FE1F9-6F6D-3D8A-E10A-9CD8C22EC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8375D-0426-C909-1E21-4166154D8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33EA8-D03B-9DA3-FA38-9BD0AA214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30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BDA9F-2542-A26C-C947-3EEBD9F9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D2233-A140-3BD1-872F-6DE1E58AA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62D96-A981-C000-A617-3AB7C411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3B0D4-DC7A-4D31-C97E-7A0AE6601C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38305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47D71-F9BB-69A6-A530-C9DB55EE5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87C269-5B1F-F005-459A-E6DF03909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66A71-9F0E-0B44-E8D1-B1247F62A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F8C75-9BAB-658D-0B09-07E0FA1C7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60867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92248-79CB-7070-7636-5BB16783F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94A01-9BEF-5DF1-ADB8-1FA0E6A8C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426DD-9248-874B-3442-EE8346E8B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B170-1BED-4E04-6DDD-E7FE64D49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3778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ixabay.com/en/question-question-mark-response-1015308/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909" y="838200"/>
            <a:ext cx="5803362" cy="2952146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rgbClr val="00B0F0"/>
                </a:solidFill>
              </a:rPr>
              <a:t>Automated Workflow Development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662382" y="3790346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F74489-E11A-04F5-ADD8-48FBBD358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271" y="4179891"/>
            <a:ext cx="1012837" cy="1017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BE292D-2709-93B2-3D04-6150F5EB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20455" y="4146698"/>
            <a:ext cx="5927236" cy="1427166"/>
          </a:xfrm>
        </p:spPr>
        <p:txBody>
          <a:bodyPr/>
          <a:lstStyle/>
          <a:p>
            <a:r>
              <a:rPr lang="en-US" sz="4000" b="1" dirty="0">
                <a:solidFill>
                  <a:srgbClr val="FFFF00"/>
                </a:solidFill>
              </a:rPr>
              <a:t>Employee Leave Requests Approval Workflow</a:t>
            </a:r>
          </a:p>
          <a:p>
            <a:endParaRPr lang="en-US" dirty="0"/>
          </a:p>
        </p:txBody>
      </p:sp>
      <p:pic>
        <p:nvPicPr>
          <p:cNvPr id="10" name="Picture Placeholder 11" descr="People around a table on their laptops">
            <a:extLst>
              <a:ext uri="{FF2B5EF4-FFF2-40B4-BE49-F238E27FC236}">
                <a16:creationId xmlns:a16="http://schemas.microsoft.com/office/drawing/2014/main" id="{88D5A9AD-5C62-29B1-09B4-6C02BD5495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8979971" y="4146698"/>
            <a:ext cx="2417831" cy="2638313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835" y="824898"/>
            <a:ext cx="4070967" cy="2355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B8DC9-718C-0484-1E77-2B2907F94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EE1604-8F37-563E-C190-59CCF130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6484784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Conclusion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1F10C36-D32D-4228-3479-B008884FE4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256" y="1600518"/>
            <a:ext cx="9957670" cy="46151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automated leave request system improves organizational efficiency by ensuring timely processing, reducing delays, and eliminating errors from manual work.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enhances communication, fosters better workforce planning, ensures policy compliance, and creates a positive work environment.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Therefore, organizations must try to organize their leave records well and attempt to enhance the operating system and subsequently; a better work environment should be fostered.</a:t>
            </a:r>
          </a:p>
          <a:p>
            <a:endParaRPr lang="en-US" dirty="0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945C5289-8C9A-55FE-834B-F7FCFD84B126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53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7" y="1254642"/>
            <a:ext cx="5752214" cy="2392325"/>
          </a:xfrm>
        </p:spPr>
        <p:txBody>
          <a:bodyPr/>
          <a:lstStyle/>
          <a:p>
            <a:r>
              <a:rPr lang="en-US" altLang="zh-CN" sz="5000" dirty="0">
                <a:solidFill>
                  <a:srgbClr val="00B0F0"/>
                </a:solidFill>
              </a:rPr>
              <a:t>Q &amp; A</a:t>
            </a:r>
            <a:endParaRPr lang="en-US" sz="5000" dirty="0">
              <a:solidFill>
                <a:srgbClr val="00B0F0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Picture 2" descr="A cartoon character leaning on a question mark&#10;&#10;Description automatically generated">
            <a:extLst>
              <a:ext uri="{FF2B5EF4-FFF2-40B4-BE49-F238E27FC236}">
                <a16:creationId xmlns:a16="http://schemas.microsoft.com/office/drawing/2014/main" id="{3798B47D-B2A5-6B27-A554-5EE0A87C0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15932" y="3253120"/>
            <a:ext cx="1961317" cy="2031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7" y="3253119"/>
            <a:ext cx="2998505" cy="20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483" y="988829"/>
            <a:ext cx="5055698" cy="1031358"/>
          </a:xfrm>
        </p:spPr>
        <p:txBody>
          <a:bodyPr/>
          <a:lstStyle/>
          <a:p>
            <a:r>
              <a:rPr lang="en-US" sz="5400" dirty="0">
                <a:solidFill>
                  <a:srgbClr val="00B0F0"/>
                </a:solidFill>
              </a:rPr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77785" y="2476500"/>
            <a:ext cx="6400801" cy="3573426"/>
          </a:xfrm>
        </p:spPr>
        <p:txBody>
          <a:bodyPr/>
          <a:lstStyle/>
          <a:p>
            <a:pPr algn="ctr"/>
            <a:r>
              <a:rPr lang="en-US" sz="2600" b="1" i="1" dirty="0"/>
              <a:t>BSc in Applied Data Science Communication</a:t>
            </a:r>
          </a:p>
          <a:p>
            <a:pPr algn="ctr"/>
            <a:r>
              <a:rPr lang="en-US" sz="2600" b="1" i="1" dirty="0"/>
              <a:t>Intake 40</a:t>
            </a:r>
          </a:p>
          <a:p>
            <a:pPr algn="ctr"/>
            <a:endParaRPr lang="en-US" sz="2600" b="1" i="1" dirty="0"/>
          </a:p>
          <a:p>
            <a:pPr algn="ctr"/>
            <a:r>
              <a:rPr lang="en-US" sz="2600" b="1" i="1" dirty="0"/>
              <a:t>Advanced SQL &amp; Cloud Databases </a:t>
            </a:r>
          </a:p>
          <a:p>
            <a:pPr algn="ctr"/>
            <a:r>
              <a:rPr lang="en-US" sz="2600" b="1" i="1" dirty="0"/>
              <a:t>( LB 2224 )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9F5A1-B4ED-6C94-3455-2252ACF7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73" y="5022989"/>
            <a:ext cx="1358813" cy="10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01934-266F-2C5E-0D32-A5CA42615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52DF8-3503-5ACB-30F6-5D3DD8D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62708"/>
            <a:ext cx="6445718" cy="103781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Table of Contents</a:t>
            </a:r>
            <a:br>
              <a:rPr lang="en-US" dirty="0"/>
            </a:b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17F4A8B-B809-DCA3-DD84-050142A5EB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5032" y="1446029"/>
            <a:ext cx="10095893" cy="440934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</a:rPr>
              <a:t>Key Process Flow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</a:rPr>
              <a:t>Automated Workflow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</a:rPr>
              <a:t>Key Features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</a:rPr>
              <a:t>Impact of the Automation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</a:rPr>
              <a:t>Improvements to the Automated Flow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</a:rPr>
              <a:t>Conclusion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</a:rPr>
              <a:t>Q &amp; A</a:t>
            </a:r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C370A14F-09DE-4E7C-F332-A0A98BF7219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8685738" y="3128210"/>
            <a:ext cx="3506262" cy="3729789"/>
          </a:xfr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52C48FB1-2773-8355-804D-D853B72B5CA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53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311582"/>
            <a:ext cx="5117162" cy="1148252"/>
          </a:xfrm>
        </p:spPr>
        <p:txBody>
          <a:bodyPr/>
          <a:lstStyle/>
          <a:p>
            <a:r>
              <a:rPr lang="en-US" altLang="zh-CN" dirty="0">
                <a:solidFill>
                  <a:srgbClr val="00B0F0"/>
                </a:solidFill>
              </a:rPr>
              <a:t>Introduction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9972" y="1326524"/>
            <a:ext cx="10180954" cy="5254266"/>
          </a:xfrm>
        </p:spPr>
        <p:txBody>
          <a:bodyPr/>
          <a:lstStyle/>
          <a:p>
            <a:pPr marL="457200" marR="483870">
              <a:spcAft>
                <a:spcPts val="800"/>
              </a:spcAft>
              <a:tabLst>
                <a:tab pos="400050" algn="l"/>
              </a:tabLst>
            </a:pPr>
            <a:r>
              <a:rPr lang="en-US" sz="2400" b="1" u="sng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Scenario :-</a:t>
            </a:r>
            <a:r>
              <a:rPr lang="en-US" sz="24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00" dirty="0">
                <a:solidFill>
                  <a:srgbClr val="FFFF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 </a:t>
            </a:r>
          </a:p>
          <a:p>
            <a:pPr marL="800100" marR="483870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sz="2400" kern="1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Automating Leave Requests Approvals in an Organization Using Power Automate </a:t>
            </a:r>
          </a:p>
          <a:p>
            <a:pPr marL="457200" marR="483870">
              <a:spcAft>
                <a:spcPts val="800"/>
              </a:spcAft>
              <a:tabLst>
                <a:tab pos="400050" algn="l"/>
              </a:tabLst>
            </a:pPr>
            <a:r>
              <a:rPr lang="en-US" sz="2400" b="1" u="sng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Objective :- </a:t>
            </a:r>
            <a:endParaRPr lang="en-US" sz="24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marR="483870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sz="2400" kern="100" dirty="0">
                <a:solidFill>
                  <a:srgbClr val="FFFF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400" kern="1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utomate the process of submitting and notifying an employee about the leave request.</a:t>
            </a:r>
          </a:p>
          <a:p>
            <a:pPr marL="800100" marR="483870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sz="2400" kern="100" dirty="0">
                <a:solidFill>
                  <a:srgbClr val="FFFF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Ensure timely communication between employees, managers and the Human Resource unit.</a:t>
            </a:r>
          </a:p>
          <a:p>
            <a:pPr marL="800100" marR="483870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sz="2400" kern="100" dirty="0">
                <a:solidFill>
                  <a:srgbClr val="FFFF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400" kern="1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ake the work of many employees easier and faster.</a:t>
            </a:r>
            <a:endParaRPr lang="en-US" sz="2400" kern="100" dirty="0">
              <a:solidFill>
                <a:srgbClr val="FFFF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10026502" y="4554449"/>
            <a:ext cx="2165498" cy="2303550"/>
          </a:xfr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7"/>
          </p:nvPr>
        </p:nvSpPr>
        <p:spPr>
          <a:xfrm>
            <a:off x="1944710" y="4416564"/>
            <a:ext cx="1771058" cy="1185746"/>
          </a:xfrm>
        </p:spPr>
        <p:txBody>
          <a:bodyPr/>
          <a:lstStyle/>
          <a:p>
            <a:r>
              <a:rPr lang="en-US" sz="2000" dirty="0">
                <a:solidFill>
                  <a:srgbClr val="FFFF00"/>
                </a:solidFill>
              </a:rPr>
              <a:t>Submission of Leave Requests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4164013" y="4416565"/>
            <a:ext cx="1511310" cy="979683"/>
          </a:xfrm>
        </p:spPr>
        <p:txBody>
          <a:bodyPr/>
          <a:lstStyle/>
          <a:p>
            <a:r>
              <a:rPr lang="en-US" sz="2000" dirty="0">
                <a:solidFill>
                  <a:srgbClr val="FFFF00"/>
                </a:solidFill>
              </a:rPr>
              <a:t>Data Handling 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51"/>
          </p:nvPr>
        </p:nvSpPr>
        <p:spPr>
          <a:xfrm>
            <a:off x="6123568" y="4416565"/>
            <a:ext cx="1850007" cy="1185745"/>
          </a:xfrm>
        </p:spPr>
        <p:txBody>
          <a:bodyPr/>
          <a:lstStyle/>
          <a:p>
            <a:r>
              <a:rPr lang="en-US" sz="2000" dirty="0">
                <a:solidFill>
                  <a:srgbClr val="FFFF00"/>
                </a:solidFill>
              </a:rPr>
              <a:t>Manager Approval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3"/>
          </p:nvPr>
        </p:nvSpPr>
        <p:spPr>
          <a:xfrm>
            <a:off x="8421688" y="4366860"/>
            <a:ext cx="1959687" cy="1029388"/>
          </a:xfrm>
        </p:spPr>
        <p:txBody>
          <a:bodyPr/>
          <a:lstStyle/>
          <a:p>
            <a:r>
              <a:rPr lang="en-US" sz="2000" dirty="0">
                <a:solidFill>
                  <a:srgbClr val="FFFF00"/>
                </a:solidFill>
              </a:rPr>
              <a:t>Notifications to Stakeholders</a:t>
            </a:r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endParaRPr lang="en-US" sz="20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5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r="5991"/>
          <a:stretch>
            <a:fillRect/>
          </a:stretch>
        </p:blipFill>
        <p:spPr>
          <a:xfrm>
            <a:off x="2094930" y="2089150"/>
            <a:ext cx="1620838" cy="1841500"/>
          </a:xfrm>
        </p:spPr>
      </p:pic>
      <p:pic>
        <p:nvPicPr>
          <p:cNvPr id="19" name="Picture Placeholder 18"/>
          <p:cNvPicPr>
            <a:picLocks noGrp="1" noChangeAspect="1"/>
          </p:cNvPicPr>
          <p:nvPr>
            <p:ph type="pic" sz="quarter" idx="5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r="16945"/>
          <a:stretch>
            <a:fillRect/>
          </a:stretch>
        </p:blipFill>
        <p:spPr>
          <a:xfrm>
            <a:off x="4175471" y="2089150"/>
            <a:ext cx="1620837" cy="1841500"/>
          </a:xfrm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6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1" r="20661"/>
          <a:stretch>
            <a:fillRect/>
          </a:stretch>
        </p:blipFill>
        <p:spPr>
          <a:xfrm>
            <a:off x="8421688" y="2089150"/>
            <a:ext cx="1620837" cy="1841500"/>
          </a:xfr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rgbClr val="00B0F0"/>
                </a:solidFill>
              </a:rPr>
              <a:t>Key Process Flow </a:t>
            </a:r>
            <a:endParaRPr lang="en-US" dirty="0"/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6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4" r="20714"/>
          <a:stretch>
            <a:fillRect/>
          </a:stretch>
        </p:blipFill>
        <p:spPr>
          <a:xfrm>
            <a:off x="6298579" y="2089150"/>
            <a:ext cx="1620838" cy="1841500"/>
          </a:xfrm>
        </p:spPr>
      </p:pic>
    </p:spTree>
    <p:extLst>
      <p:ext uri="{BB962C8B-B14F-4D97-AF65-F5344CB8AC3E}">
        <p14:creationId xmlns:p14="http://schemas.microsoft.com/office/powerpoint/2010/main" val="177788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C3D9B-DE5F-455D-CA64-AC903F5F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6798B9-1EF8-E37F-889C-306FAC23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6"/>
            <a:ext cx="6821668" cy="1184878"/>
          </a:xfrm>
        </p:spPr>
        <p:txBody>
          <a:bodyPr/>
          <a:lstStyle/>
          <a:p>
            <a:r>
              <a:rPr lang="en-US" altLang="zh-CN" dirty="0">
                <a:solidFill>
                  <a:srgbClr val="00B0F0"/>
                </a:solidFill>
              </a:rPr>
              <a:t>Automated Workflow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A9EEBE0-335B-E6C6-8E4E-C138C2201A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9238" y="1459833"/>
            <a:ext cx="10481687" cy="48559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0F05FFDD-B933-469E-5B96-F5223B37ACF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B5B07AE-4732-753B-4555-D9F243157E9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Leave Request Automate Flow ">
            <a:hlinkClick r:id="" action="ppaction://media"/>
            <a:extLst>
              <a:ext uri="{FF2B5EF4-FFF2-40B4-BE49-F238E27FC236}">
                <a16:creationId xmlns:a16="http://schemas.microsoft.com/office/drawing/2014/main" id="{99921545-DDB7-663D-1E0F-17D5B414A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4541" y="1459832"/>
            <a:ext cx="6429309" cy="47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4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6582A-A78E-A03C-4A8E-C9F4325D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89FE63-D7FE-00CE-900C-8DBD10D1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0B0F0"/>
                </a:solidFill>
              </a:rPr>
              <a:t>Key Features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68B3991-4C74-E0E3-F183-37A5B9952A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90707" y="159488"/>
            <a:ext cx="6581554" cy="6241312"/>
          </a:xfrm>
        </p:spPr>
        <p:txBody>
          <a:bodyPr/>
          <a:lstStyle/>
          <a:p>
            <a:pPr marL="0" marR="483870">
              <a:lnSpc>
                <a:spcPct val="150000"/>
              </a:lnSpc>
              <a:spcAft>
                <a:spcPts val="800"/>
              </a:spcAft>
              <a:tabLst>
                <a:tab pos="400050" algn="l"/>
              </a:tabLs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	</a:t>
            </a:r>
            <a:r>
              <a:rPr lang="en-US" sz="2200" b="1" u="sng" kern="100" dirty="0"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Actions : - </a:t>
            </a:r>
            <a:endParaRPr lang="en-US" sz="2200" kern="100" dirty="0">
              <a:effectLst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342900" marR="48387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sz="2200" kern="100" dirty="0">
                <a:solidFill>
                  <a:srgbClr val="FFFF00"/>
                </a:solidFill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Get Response Details : Retrieve submitted form data. </a:t>
            </a:r>
          </a:p>
          <a:p>
            <a:pPr marL="342900" marR="48387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sz="2200" kern="100" dirty="0">
                <a:solidFill>
                  <a:srgbClr val="FFFF00"/>
                </a:solidFill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Save to SharePoint to store data for tracking.</a:t>
            </a:r>
          </a:p>
          <a:p>
            <a:pPr marL="342900" marR="48387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sz="2200" kern="100" dirty="0">
                <a:solidFill>
                  <a:srgbClr val="FFFF00"/>
                </a:solidFill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Start and Wait for an Approval: Request the approval and notify the manager.</a:t>
            </a:r>
          </a:p>
          <a:p>
            <a:pPr marL="342900" marR="48387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sz="2200" kern="100" dirty="0">
                <a:solidFill>
                  <a:srgbClr val="FFFF00"/>
                </a:solidFill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Conditional Logic: Approve or reject the notes - checking the approval outcome should tell if the approval was Approved or Rejected.</a:t>
            </a:r>
          </a:p>
          <a:p>
            <a:pPr marL="342900" marR="48387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sz="2200" kern="100" dirty="0">
                <a:solidFill>
                  <a:srgbClr val="FFFF00"/>
                </a:solidFill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Send Notifications: Inform the employees.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B5394C40-FDDB-D026-9F9A-373221A0BAB1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AC170-A36E-AE40-CA1F-B8C5BB39666C}"/>
              </a:ext>
            </a:extLst>
          </p:cNvPr>
          <p:cNvSpPr txBox="1"/>
          <p:nvPr/>
        </p:nvSpPr>
        <p:spPr>
          <a:xfrm>
            <a:off x="585452" y="2000405"/>
            <a:ext cx="4369320" cy="33445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marR="483870">
              <a:lnSpc>
                <a:spcPct val="150000"/>
              </a:lnSpc>
              <a:spcAft>
                <a:spcPts val="800"/>
              </a:spcAft>
              <a:tabLst>
                <a:tab pos="400050" algn="l"/>
              </a:tabLst>
            </a:pPr>
            <a:r>
              <a:rPr lang="en-US" sz="2400" b="1" u="sng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Trigger</a:t>
            </a:r>
            <a:r>
              <a:rPr lang="en-US" sz="24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 : </a:t>
            </a:r>
            <a:r>
              <a:rPr lang="en-US" sz="2400" kern="100" dirty="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0"/>
              </a:rPr>
              <a:t> -</a:t>
            </a:r>
          </a:p>
          <a:p>
            <a:pPr marL="457200" marR="483870">
              <a:lnSpc>
                <a:spcPct val="150000"/>
              </a:lnSpc>
              <a:spcAft>
                <a:spcPts val="800"/>
              </a:spcAft>
              <a:tabLst>
                <a:tab pos="400050" algn="l"/>
              </a:tabLst>
            </a:pPr>
            <a:r>
              <a:rPr lang="en-US" sz="2400" kern="100" dirty="0">
                <a:solidFill>
                  <a:srgbClr val="FFFF00"/>
                </a:solidFill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The process begins with </a:t>
            </a:r>
            <a:r>
              <a:rPr lang="en-US" sz="2400" kern="100" dirty="0">
                <a:solidFill>
                  <a:srgbClr val="FFFF00"/>
                </a:solidFill>
                <a:ea typeface="Aptos" panose="020B0004020202020204" pitchFamily="34" charset="0"/>
                <a:cs typeface="Iskoola Pota" panose="020B0502040204020203" pitchFamily="34" charset="0"/>
              </a:rPr>
              <a:t>a </a:t>
            </a:r>
            <a:r>
              <a:rPr lang="en-US" sz="2400" kern="100" dirty="0">
                <a:solidFill>
                  <a:srgbClr val="FFFF00"/>
                </a:solidFill>
                <a:effectLst/>
                <a:ea typeface="Aptos" panose="020B0004020202020204" pitchFamily="34" charset="0"/>
                <a:cs typeface="Iskoola Pota" panose="020B0502040204020203" pitchFamily="34" charset="0"/>
              </a:rPr>
              <a:t>leave request form that has being filled with an employee.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7613F-A1FF-7C21-B053-A4A11273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28099D-997D-2C12-505B-D1957529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6"/>
            <a:ext cx="7560538" cy="1086012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Key Features – Tools Used 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5246C63-EDF8-C894-17EC-55941C868F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39702" y="1520456"/>
            <a:ext cx="9681224" cy="4334912"/>
          </a:xfrm>
        </p:spPr>
        <p:txBody>
          <a:bodyPr/>
          <a:lstStyle/>
          <a:p>
            <a:r>
              <a:rPr lang="en-US" sz="2600" b="1" dirty="0">
                <a:solidFill>
                  <a:srgbClr val="FFFF00"/>
                </a:solidFill>
              </a:rPr>
              <a:t>Microsoft Forms</a:t>
            </a:r>
            <a:r>
              <a:rPr lang="en-US" sz="2600" dirty="0">
                <a:solidFill>
                  <a:srgbClr val="FFFF00"/>
                </a:solidFill>
              </a:rPr>
              <a:t>					</a:t>
            </a:r>
            <a:r>
              <a:rPr lang="en-US" sz="2600" b="1" dirty="0">
                <a:solidFill>
                  <a:srgbClr val="FFFF00"/>
                </a:solidFill>
              </a:rPr>
              <a:t>Power Automate</a:t>
            </a:r>
          </a:p>
          <a:p>
            <a:r>
              <a:rPr lang="en-US" sz="2600" dirty="0">
                <a:solidFill>
                  <a:srgbClr val="FFFF00"/>
                </a:solidFill>
              </a:rPr>
              <a:t>						</a:t>
            </a:r>
          </a:p>
          <a:p>
            <a:endParaRPr lang="en-US" sz="2600" dirty="0">
              <a:solidFill>
                <a:srgbClr val="FFFF00"/>
              </a:solidFill>
            </a:endParaRPr>
          </a:p>
          <a:p>
            <a:r>
              <a:rPr lang="en-US" sz="2600" dirty="0">
                <a:solidFill>
                  <a:srgbClr val="FFFF00"/>
                </a:solidFill>
              </a:rPr>
              <a:t>						</a:t>
            </a:r>
          </a:p>
          <a:p>
            <a:endParaRPr lang="en-US" sz="2600" dirty="0">
              <a:solidFill>
                <a:srgbClr val="FFFF00"/>
              </a:solidFill>
            </a:endParaRPr>
          </a:p>
          <a:p>
            <a:r>
              <a:rPr lang="en-US" sz="2600" b="1" dirty="0">
                <a:solidFill>
                  <a:srgbClr val="FFFF00"/>
                </a:solidFill>
              </a:rPr>
              <a:t>SharePoint</a:t>
            </a:r>
            <a:r>
              <a:rPr lang="en-US" sz="2600" dirty="0">
                <a:solidFill>
                  <a:srgbClr val="FFFF00"/>
                </a:solidFill>
              </a:rPr>
              <a:t>						</a:t>
            </a:r>
            <a:r>
              <a:rPr lang="en-US" sz="2600" b="1" dirty="0">
                <a:solidFill>
                  <a:srgbClr val="FFFF00"/>
                </a:solidFill>
              </a:rPr>
              <a:t>Outlook</a:t>
            </a:r>
          </a:p>
          <a:p>
            <a:r>
              <a:rPr lang="en-US" sz="2600" dirty="0"/>
              <a:t>						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05FDA91-9EC7-E55A-FF73-00BFA2451DBD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CF38A-26E2-F6EC-D3DF-46356DC2F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50" y="2221224"/>
            <a:ext cx="1753299" cy="125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6753B-8A83-4701-E955-1F0EFBDB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95" y="2083695"/>
            <a:ext cx="1858108" cy="139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60A76-22DD-78DC-20BB-F752733D5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24" y="4864448"/>
            <a:ext cx="1869949" cy="1297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875873-9271-468F-8D92-1E6AD4B40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54" y="4810853"/>
            <a:ext cx="1869949" cy="14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3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AA4FE-170C-3B4C-2DBD-C09D64B5D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EFE701-9DE0-D54B-B0C7-0E1215DF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414670"/>
            <a:ext cx="6484784" cy="1185848"/>
          </a:xfrm>
        </p:spPr>
        <p:txBody>
          <a:bodyPr/>
          <a:lstStyle/>
          <a:p>
            <a:r>
              <a:rPr lang="en-US" altLang="zh-CN" dirty="0">
                <a:solidFill>
                  <a:srgbClr val="00B0F0"/>
                </a:solidFill>
              </a:rPr>
              <a:t>Impact of the Automation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62904A6-550B-9329-13C3-331D6059CA1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7562" y="1839433"/>
            <a:ext cx="10053363" cy="4015935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00"/>
                </a:solidFill>
              </a:rPr>
              <a:t>Time Savings 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00"/>
                </a:solidFill>
              </a:rPr>
              <a:t>Improved Accuracy 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00"/>
                </a:solidFill>
              </a:rPr>
              <a:t>Centralized Records 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00"/>
                </a:solidFill>
              </a:rPr>
              <a:t>Enhanced Communication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7D678762-2BE9-0175-C7DD-6DA5D0507AEF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8685738" y="3128210"/>
            <a:ext cx="3506262" cy="3729789"/>
          </a:xfr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13359FD5-CCDF-8913-B8D4-19B66948910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7914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EFF0-404A-7BBE-075C-8E46F2C1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4788B-F7B4-355E-337B-06A84C19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3" y="382772"/>
            <a:ext cx="9878435" cy="1077061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Improvements to the Automated Flow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1D541F9-1528-3E7B-6F53-6EE7029A87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0092" y="1639019"/>
            <a:ext cx="10010833" cy="42163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</a:rPr>
              <a:t> Calendar Sync</a:t>
            </a:r>
            <a:r>
              <a:rPr lang="en-US" sz="2400" dirty="0">
                <a:solidFill>
                  <a:srgbClr val="FFFF00"/>
                </a:solidFill>
              </a:rPr>
              <a:t>: </a:t>
            </a:r>
            <a:r>
              <a:rPr lang="en-US" sz="2400" dirty="0"/>
              <a:t>Connect with corporate calendars (e.g., Outlook, Google Calendar) to automatically mark approved leave days.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</a:rPr>
              <a:t> Customizable Approvals</a:t>
            </a:r>
            <a:r>
              <a:rPr lang="en-US" sz="2400" dirty="0">
                <a:solidFill>
                  <a:srgbClr val="FFFF00"/>
                </a:solidFill>
              </a:rPr>
              <a:t>: </a:t>
            </a:r>
            <a:r>
              <a:rPr lang="en-US" sz="2400" dirty="0"/>
              <a:t>Add flexibility for multi-level approvals based on leave type, duration, or employee hierarchy.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</a:rPr>
              <a:t> Status Notifications</a:t>
            </a:r>
            <a:r>
              <a:rPr lang="en-US" sz="2400" dirty="0">
                <a:solidFill>
                  <a:srgbClr val="FFFF00"/>
                </a:solidFill>
              </a:rPr>
              <a:t>: </a:t>
            </a:r>
            <a:r>
              <a:rPr lang="en-US" sz="2400" dirty="0"/>
              <a:t>Implement real-time notifications for approvals, rejections, or updates to streamline communication.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</a:rPr>
              <a:t> Leave Trends Analysis</a:t>
            </a:r>
            <a:r>
              <a:rPr lang="en-US" sz="2400" dirty="0">
                <a:solidFill>
                  <a:srgbClr val="FFFF00"/>
                </a:solidFill>
              </a:rPr>
              <a:t>: </a:t>
            </a:r>
            <a:r>
              <a:rPr lang="en-US" sz="2400" dirty="0"/>
              <a:t>Generate detailed reports on leave patterns to help management with workforce planning.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64EE5BD0-7525-6CC8-0E89-3E0667E07FE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38753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167</TotalTime>
  <Words>444</Words>
  <Application>Microsoft Office PowerPoint</Application>
  <PresentationFormat>Widescreen</PresentationFormat>
  <Paragraphs>87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等线</vt:lpstr>
      <vt:lpstr>Abadi</vt:lpstr>
      <vt:lpstr>Aptos</vt:lpstr>
      <vt:lpstr>Arial</vt:lpstr>
      <vt:lpstr>Calibri</vt:lpstr>
      <vt:lpstr>Posterama</vt:lpstr>
      <vt:lpstr>Posterama Text Black</vt:lpstr>
      <vt:lpstr>Posterama Text SemiBold</vt:lpstr>
      <vt:lpstr>Symbol</vt:lpstr>
      <vt:lpstr>Times New Roman</vt:lpstr>
      <vt:lpstr>Wingdings</vt:lpstr>
      <vt:lpstr>Custom</vt:lpstr>
      <vt:lpstr>Automated Workflow Development</vt:lpstr>
      <vt:lpstr>Table of Contents </vt:lpstr>
      <vt:lpstr>Introduction</vt:lpstr>
      <vt:lpstr>Key Process Flow </vt:lpstr>
      <vt:lpstr>Automated Workflow </vt:lpstr>
      <vt:lpstr>Key Features </vt:lpstr>
      <vt:lpstr>Key Features – Tools Used  </vt:lpstr>
      <vt:lpstr>Impact of the Automation</vt:lpstr>
      <vt:lpstr>Improvements to the Automated Flow</vt:lpstr>
      <vt:lpstr>Conclusion</vt:lpstr>
      <vt:lpstr>Q &amp; 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Workflow Development</dc:title>
  <dc:creator>DLS Nadavi</dc:creator>
  <cp:lastModifiedBy>DLS Nadavi</cp:lastModifiedBy>
  <cp:revision>17</cp:revision>
  <dcterms:created xsi:type="dcterms:W3CDTF">2024-12-10T12:00:33Z</dcterms:created>
  <dcterms:modified xsi:type="dcterms:W3CDTF">2025-01-31T09:15:55Z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